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ocsis.zsuzsanna@szinyeigimibp.hu" TargetMode="External"/><Relationship Id="rId2" Type="http://schemas.openxmlformats.org/officeDocument/2006/relationships/hyperlink" Target="mailto:barta.beata@szinyeigimibp.hu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studentlines.hu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udentlines.hu/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FE93193-9F59-E714-2C61-825EB66E1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851" y="2463961"/>
            <a:ext cx="8144134" cy="1373070"/>
          </a:xfrm>
        </p:spPr>
        <p:txBody>
          <a:bodyPr/>
          <a:lstStyle/>
          <a:p>
            <a:r>
              <a:rPr lang="hu-HU" dirty="0"/>
              <a:t>Klasszikus London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5D0106C-96FD-93B7-64DA-D93922C700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2800" b="1" dirty="0">
                <a:solidFill>
                  <a:schemeClr val="bg2">
                    <a:lumMod val="20000"/>
                    <a:lumOff val="80000"/>
                  </a:schemeClr>
                </a:solidFill>
              </a:rPr>
              <a:t>Tanulmányi út – 2023.11.05-11</a:t>
            </a:r>
            <a:r>
              <a:rPr lang="hu-HU" sz="2800" b="1" dirty="0"/>
              <a:t>.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94C712CE-EF00-CFD4-C9ED-F861CA684FB9}"/>
              </a:ext>
            </a:extLst>
          </p:cNvPr>
          <p:cNvSpPr txBox="1"/>
          <p:nvPr/>
        </p:nvSpPr>
        <p:spPr>
          <a:xfrm>
            <a:off x="2241177" y="5369859"/>
            <a:ext cx="88750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Szervezők: Barta Beáta 	</a:t>
            </a:r>
            <a:r>
              <a:rPr lang="hu-HU" sz="2400" dirty="0">
                <a:hlinkClick r:id="rId2"/>
              </a:rPr>
              <a:t>barta.beata@szinyeigimibp.hu</a:t>
            </a:r>
            <a:endParaRPr lang="hu-HU" sz="2400" dirty="0"/>
          </a:p>
          <a:p>
            <a:r>
              <a:rPr lang="hu-HU" sz="2400" dirty="0"/>
              <a:t>		Kocsis Zsuzsanna	</a:t>
            </a:r>
            <a:r>
              <a:rPr lang="hu-HU" sz="2400" dirty="0">
                <a:hlinkClick r:id="rId3"/>
              </a:rPr>
              <a:t>kocsis.zsuzsanna@szinyeigimibp.hu</a:t>
            </a:r>
            <a:r>
              <a:rPr lang="hu-HU" sz="2400" dirty="0"/>
              <a:t> </a:t>
            </a:r>
          </a:p>
          <a:p>
            <a:endParaRPr lang="hu-HU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3528563-5616-0AA5-E4E1-812B497783CC}"/>
              </a:ext>
            </a:extLst>
          </p:cNvPr>
          <p:cNvSpPr txBox="1"/>
          <p:nvPr/>
        </p:nvSpPr>
        <p:spPr>
          <a:xfrm>
            <a:off x="412376" y="1048871"/>
            <a:ext cx="1070385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err="1"/>
              <a:t>Student</a:t>
            </a:r>
            <a:r>
              <a:rPr lang="hu-HU" sz="2800" b="1" dirty="0"/>
              <a:t> </a:t>
            </a:r>
            <a:r>
              <a:rPr lang="hu-HU" sz="2800" b="1" dirty="0" err="1"/>
              <a:t>Lines</a:t>
            </a:r>
            <a:r>
              <a:rPr lang="hu-HU" sz="2800" b="1" dirty="0"/>
              <a:t> Diákutazási Iroda  </a:t>
            </a:r>
            <a:r>
              <a:rPr lang="hu-HU" sz="2800" b="1" dirty="0">
                <a:hlinkClick r:id="rId4"/>
              </a:rPr>
              <a:t>https://www.studentlines.hu/</a:t>
            </a:r>
            <a:endParaRPr lang="hu-HU" sz="2800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9878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567FDA-9136-303C-FF12-C6F4C0D19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Köszönjük a figyelmet!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53A5996-E529-C95C-DBEE-ADC3D98048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0668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6468EDE3-7205-A942-EA40-3AC6D192574D}"/>
              </a:ext>
            </a:extLst>
          </p:cNvPr>
          <p:cNvSpPr txBox="1"/>
          <p:nvPr/>
        </p:nvSpPr>
        <p:spPr>
          <a:xfrm>
            <a:off x="896471" y="717176"/>
            <a:ext cx="8704729" cy="5589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Utazás: Autóbusszal (légkondicionálás, DVD).</a:t>
            </a:r>
            <a:br>
              <a:rPr lang="hu-HU" b="1" dirty="0">
                <a:solidFill>
                  <a:schemeClr val="bg1"/>
                </a:solidFill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Szállás: Londoni családoknál (London kertvárosában); 2-3-4 gyermek/család.</a:t>
            </a:r>
            <a:br>
              <a:rPr lang="hu-HU" b="1" dirty="0">
                <a:solidFill>
                  <a:schemeClr val="bg1"/>
                </a:solidFill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Ellátás: Teljes </a:t>
            </a:r>
            <a:r>
              <a:rPr lang="hu-HU" b="1" dirty="0">
                <a:solidFill>
                  <a:schemeClr val="bg1"/>
                </a:solidFill>
                <a:latin typeface="Fira Sans" panose="020B0503050000020004" pitchFamily="34" charset="0"/>
              </a:rPr>
              <a:t>p</a:t>
            </a: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anzió(kontinentális reggeli, ebédcsomag, meleg vacsora) a családoknál.</a:t>
            </a:r>
            <a:br>
              <a:rPr lang="hu-HU" b="1" dirty="0">
                <a:solidFill>
                  <a:schemeClr val="bg1"/>
                </a:solidFill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Tranzitszállás: A német-belga határnál, Aachen-ben, 2 x 1 éj szállás 3 ágyas szobákban önellátással!</a:t>
            </a:r>
            <a:br>
              <a:rPr lang="hu-HU" b="1" dirty="0">
                <a:solidFill>
                  <a:schemeClr val="bg1"/>
                </a:solidFill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Nincs éjszakai utazás!</a:t>
            </a:r>
          </a:p>
          <a:p>
            <a:endParaRPr lang="hu-HU" b="1" dirty="0">
              <a:solidFill>
                <a:srgbClr val="444444"/>
              </a:solidFill>
              <a:latin typeface="Fira Sans" panose="020B0503050000020004" pitchFamily="34" charset="0"/>
            </a:endParaRPr>
          </a:p>
          <a:p>
            <a:endParaRPr lang="hu-HU" b="1" dirty="0">
              <a:solidFill>
                <a:srgbClr val="444444"/>
              </a:solidFill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</a:pPr>
            <a:r>
              <a:rPr lang="hu-HU" b="1" dirty="0">
                <a:solidFill>
                  <a:srgbClr val="000080"/>
                </a:solidFill>
                <a:latin typeface="Fira Sans" panose="020B0503050000020004" pitchFamily="34" charset="0"/>
              </a:rPr>
              <a:t>A</a:t>
            </a:r>
            <a:r>
              <a:rPr lang="hu-HU" b="1" i="0" dirty="0">
                <a:solidFill>
                  <a:srgbClr val="000080"/>
                </a:solidFill>
                <a:effectLst/>
                <a:latin typeface="Fira Sans" panose="020B0503050000020004" pitchFamily="34" charset="0"/>
              </a:rPr>
              <a:t> részvételi díj tartalmazza:</a:t>
            </a:r>
          </a:p>
          <a:p>
            <a:pPr>
              <a:lnSpc>
                <a:spcPct val="150000"/>
              </a:lnSpc>
            </a:pPr>
            <a:r>
              <a:rPr lang="hu-HU" b="1" dirty="0">
                <a:solidFill>
                  <a:srgbClr val="000080"/>
                </a:solidFill>
                <a:latin typeface="Fira Sans" panose="020B0503050000020004" pitchFamily="34" charset="0"/>
              </a:rPr>
              <a:t>- a londoni tartózkodás során a reggelit, ebédcsomagot és vacsorát</a:t>
            </a:r>
            <a:br>
              <a:rPr lang="hu-HU" b="1" i="0" dirty="0">
                <a:solidFill>
                  <a:srgbClr val="000080"/>
                </a:solidFill>
                <a:effectLst/>
                <a:latin typeface="Fira Sans" panose="020B0503050000020004" pitchFamily="34" charset="0"/>
              </a:rPr>
            </a:br>
            <a:r>
              <a:rPr lang="hu-HU" b="1" i="0" dirty="0">
                <a:solidFill>
                  <a:srgbClr val="000080"/>
                </a:solidFill>
                <a:effectLst/>
                <a:latin typeface="Fira Sans" panose="020B0503050000020004" pitchFamily="34" charset="0"/>
              </a:rPr>
              <a:t>– az összes belépődíjat</a:t>
            </a:r>
            <a:br>
              <a:rPr lang="hu-HU" b="1" i="0" dirty="0">
                <a:solidFill>
                  <a:srgbClr val="000080"/>
                </a:solidFill>
                <a:effectLst/>
                <a:latin typeface="Fira Sans" panose="020B0503050000020004" pitchFamily="34" charset="0"/>
              </a:rPr>
            </a:br>
            <a:r>
              <a:rPr lang="hu-HU" b="1" i="0" dirty="0">
                <a:solidFill>
                  <a:srgbClr val="000080"/>
                </a:solidFill>
                <a:effectLst/>
                <a:latin typeface="Fira Sans" panose="020B0503050000020004" pitchFamily="34" charset="0"/>
              </a:rPr>
              <a:t>– a tranzitszállások költségét</a:t>
            </a:r>
          </a:p>
          <a:p>
            <a:pPr>
              <a:lnSpc>
                <a:spcPct val="150000"/>
              </a:lnSpc>
            </a:pPr>
            <a:r>
              <a:rPr lang="hu-HU" b="1" dirty="0">
                <a:solidFill>
                  <a:srgbClr val="000080"/>
                </a:solidFill>
                <a:latin typeface="Fira Sans" panose="020B0503050000020004" pitchFamily="34" charset="0"/>
              </a:rPr>
              <a:t>- </a:t>
            </a:r>
            <a:r>
              <a:rPr lang="hu-HU" b="1" i="0" dirty="0">
                <a:solidFill>
                  <a:srgbClr val="002060"/>
                </a:solidFill>
                <a:effectLst/>
                <a:latin typeface="Fira Sans" panose="020B0503050000020004" pitchFamily="34" charset="0"/>
              </a:rPr>
              <a:t>Alfa Világlátó baleset-, betegség- és poggyászbiztosítás (BBP Arany csomag)</a:t>
            </a:r>
            <a:endParaRPr lang="hu-HU" b="1" dirty="0">
              <a:solidFill>
                <a:srgbClr val="002060"/>
              </a:solidFill>
              <a:latin typeface="Fira Sans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008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FF8F90-FF66-1555-35F5-B0BF038C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út programja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30BC42C-B57E-C9E7-5267-A2EF017488B7}"/>
              </a:ext>
            </a:extLst>
          </p:cNvPr>
          <p:cNvSpPr txBox="1"/>
          <p:nvPr/>
        </p:nvSpPr>
        <p:spPr>
          <a:xfrm>
            <a:off x="554815" y="2008093"/>
            <a:ext cx="10730753" cy="4611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hu-HU" b="1" dirty="0">
                <a:solidFill>
                  <a:schemeClr val="bg1"/>
                </a:solidFill>
                <a:latin typeface="Fira Sans" panose="020B0503050000020004" pitchFamily="34" charset="0"/>
              </a:rPr>
              <a:t>n</a:t>
            </a: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ap 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Kora reggel indulás Budapestről. </a:t>
            </a:r>
            <a:r>
              <a:rPr lang="hu-HU" b="1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Találkozási helyszín: Planetárium, kora reggel (kb. 4:15) </a:t>
            </a:r>
          </a:p>
          <a:p>
            <a:pPr>
              <a:lnSpc>
                <a:spcPct val="150000"/>
              </a:lnSpc>
            </a:pP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Utazás rövid megállókkal Ausztrián és Németországon keresztül. Este tranzitszállás a német-belga határ közelében.</a:t>
            </a:r>
            <a:b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2. nap A KENTI GRÓFSÁG: 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Reggel utazás Franciaországba. Átkelés Angliába a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Csalagúton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. Séta a doveri tengerparton („fehér sziklák”). Városnézés Canterbury-ben, barangolás az óvárosban. Este a szálláshelyek elfoglalása.</a:t>
            </a:r>
            <a:b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3. nap LONDON FELFEDEZÉSE: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 Westminster-negyed: Parlament, Big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Ben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, Whitehall: Lovastestőrség laktanyája, Downing Street 10, zenés őrségváltás a Buckingham Palotánál, St. James’ Park, The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Mall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,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Piccadilly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Circus,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China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Town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,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Trafalgar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tér, látogatás a National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Gallery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-ben. Délután London megtekintése felülnézetből a világ egyik legnagyobb óriáskerekéről, a London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Eye-ról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.</a:t>
            </a:r>
            <a:br>
              <a:rPr lang="hu-HU" b="0" i="0" dirty="0">
                <a:solidFill>
                  <a:srgbClr val="444444"/>
                </a:solidFill>
                <a:effectLst/>
                <a:latin typeface="Fira Sans" panose="020B0503050000020004" pitchFamily="34" charset="0"/>
              </a:rPr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5875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4C40CA48-1026-2B4B-1179-E262A4B15CC5}"/>
              </a:ext>
            </a:extLst>
          </p:cNvPr>
          <p:cNvSpPr txBox="1"/>
          <p:nvPr/>
        </p:nvSpPr>
        <p:spPr>
          <a:xfrm>
            <a:off x="726141" y="255492"/>
            <a:ext cx="9188824" cy="6141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b="1" i="0" dirty="0">
              <a:solidFill>
                <a:schemeClr val="bg1"/>
              </a:solidFill>
              <a:effectLst/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</a:pP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4. nap KENSINGTON-NEGYED: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 Délelőtt látogatás – a csoport választása szerint – a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Natural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History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Museum-ban (dinoszauruszok, földrengés-imitáció, esőerdő stb.) vagy a Science Museum-ban (a tudomány és technika fejlődése), majd séta a Hyde Parkban az Albert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Memorial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környékén. Délután buszos városnézés a City-ben, majd séta a Tower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Bridge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-en.</a:t>
            </a:r>
            <a:endParaRPr lang="hu-HU" b="1" i="0" dirty="0">
              <a:solidFill>
                <a:schemeClr val="bg1"/>
              </a:solidFill>
              <a:effectLst/>
              <a:latin typeface="Fira Sans" panose="020B0503050000020004" pitchFamily="34" charset="0"/>
            </a:endParaRPr>
          </a:p>
          <a:p>
            <a:pPr>
              <a:lnSpc>
                <a:spcPct val="150000"/>
              </a:lnSpc>
            </a:pP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5. nap MÚZEUMI SÉTA: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 Látogatás a St.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Paul’s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Cathedral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-ban (Suttogó Galéria, Nelson és Wellington sírja, panoráma a kupolából), majd a páratlan gyűjteménnyel rendelkező British Museum-ban (ókori kincsek,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Rosetti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kő, múmiák, stb.). Délután szabadprogram, vásárlási lehetőség az Oxford Street-en.</a:t>
            </a:r>
            <a:b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6. nap BRUGGE: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 Délelőtt búcsú Angliától, átkelés a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Csalagúton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. Hazafelé városnézés Flandria legszebb városában,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Brugge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-ben (Szent Vér-kápolna, Városháza, </a:t>
            </a:r>
            <a:r>
              <a:rPr lang="hu-HU" b="0" i="0" dirty="0" err="1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Notre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 Dame, csatornák partja). Este érkezés a tranzitszállásra Aachen-ben.</a:t>
            </a:r>
            <a:b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</a:br>
            <a:r>
              <a:rPr lang="hu-HU" b="1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7. nap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 Utazás Németországon és Ausztrián keresztül. Érkezés Budapestre a késő esti órákban a Planetáriumhoz. 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25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E94A37-E50E-F306-0FFF-A10A91855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Egyéb információk: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94931A2-5A07-323B-FA1E-F0DF4C0576D0}"/>
              </a:ext>
            </a:extLst>
          </p:cNvPr>
          <p:cNvSpPr txBox="1"/>
          <p:nvPr/>
        </p:nvSpPr>
        <p:spPr>
          <a:xfrm>
            <a:off x="573741" y="2420470"/>
            <a:ext cx="1056938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Zsebpénz (ajánlás)</a:t>
            </a:r>
          </a:p>
          <a:p>
            <a:endParaRPr lang="hu-H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</a:rPr>
              <a:t>Kb. 40 euro az oda-és visszaútra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</a:rPr>
              <a:t>Kb. 50 font a londoni tartózkodásra; ha van bankkártya, az a legjobb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u-HU" dirty="0"/>
          </a:p>
          <a:p>
            <a:r>
              <a:rPr 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Bőrönd</a:t>
            </a:r>
          </a:p>
          <a:p>
            <a:endParaRPr lang="hu-H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  <a:latin typeface="Fira Sans" panose="020B0503050000020004" pitchFamily="34" charset="0"/>
              </a:rPr>
              <a:t>s</a:t>
            </a: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zemélyenként egy táska és egy kézipoggyász hozható!  Kérjük, </a:t>
            </a:r>
            <a:r>
              <a:rPr lang="hu-HU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kerüljék a keményfedeles bőröndök használatát!</a:t>
            </a:r>
            <a:br>
              <a:rPr lang="hu-H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u-HU" b="0" i="0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Hazánk autópályáin bevezették az autóbuszok súlymérését, így korlátoznunk kell a csomagok súlyát, valamint méretét is.</a:t>
            </a:r>
            <a:br>
              <a:rPr lang="hu-HU" dirty="0">
                <a:solidFill>
                  <a:schemeClr val="bg1"/>
                </a:solidFill>
              </a:rPr>
            </a:br>
            <a:r>
              <a:rPr lang="hu-HU" b="0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– a kézipoggyász és a poggyásztérbe kerülő táska maximális súlya összesen: </a:t>
            </a:r>
            <a:r>
              <a:rPr lang="hu-HU" b="1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18 kg</a:t>
            </a:r>
            <a:r>
              <a:rPr lang="hu-HU" b="0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,</a:t>
            </a:r>
            <a:br>
              <a:rPr lang="hu-HU" dirty="0">
                <a:solidFill>
                  <a:schemeClr val="bg1"/>
                </a:solidFill>
              </a:rPr>
            </a:br>
            <a:r>
              <a:rPr lang="hu-HU" b="0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– a csomagtérbe kerülő poggyász utazótáska vagy maximum </a:t>
            </a:r>
            <a:r>
              <a:rPr lang="hu-HU" b="1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30x50x70 cm </a:t>
            </a:r>
            <a:r>
              <a:rPr lang="hu-HU" b="0" i="0" u="sng" dirty="0">
                <a:solidFill>
                  <a:schemeClr val="bg1"/>
                </a:solidFill>
                <a:effectLst/>
                <a:latin typeface="Fira Sans" panose="020B0503050000020004" pitchFamily="34" charset="0"/>
              </a:rPr>
              <a:t>méretű, puhafedeles bőrönd lehet.  </a:t>
            </a:r>
            <a:r>
              <a:rPr lang="hu-HU" sz="2400" b="1" i="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  <a:sym typeface="Wingdings" panose="05000000000000000000" pitchFamily="2" charset="2"/>
              </a:rPr>
              <a:t>   </a:t>
            </a:r>
            <a:endParaRPr lang="hu-H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526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>
            <a:extLst>
              <a:ext uri="{FF2B5EF4-FFF2-40B4-BE49-F238E27FC236}">
                <a16:creationId xmlns:a16="http://schemas.microsoft.com/office/drawing/2014/main" id="{05DF9CFB-C5C1-52B8-3AD3-A1A99B1646C6}"/>
              </a:ext>
            </a:extLst>
          </p:cNvPr>
          <p:cNvSpPr txBox="1"/>
          <p:nvPr/>
        </p:nvSpPr>
        <p:spPr>
          <a:xfrm>
            <a:off x="582706" y="744071"/>
            <a:ext cx="9834282" cy="1709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u-HU" i="0" dirty="0">
                <a:solidFill>
                  <a:schemeClr val="bg1"/>
                </a:solidFill>
                <a:latin typeface="Fira Sans" panose="020B0503050000020004" pitchFamily="34" charset="0"/>
              </a:rPr>
              <a:t>A buszra egy kis táska hozható fel (célszerűen egy hátizsák, ebbe tegyék az utazás során szükséges dolgokat: úti okmány, pénz, szendvicsek, innivaló, olvasnivaló, stb.).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u-HU" dirty="0">
                <a:solidFill>
                  <a:schemeClr val="bg1"/>
                </a:solidFill>
                <a:latin typeface="Fira Sans" panose="020B0503050000020004" pitchFamily="34" charset="0"/>
              </a:rPr>
              <a:t>Továbbá, azért is fontos betartani a méretszabályozást, mert amennyiben 1 családhoz 4 gyermek kerül, a bőröndöknek be kell férniük a család autójába.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139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AE8B852-7762-C958-D375-7EDC54593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Az összeg utalása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FB6C398E-CE9B-4CAC-F276-264F1783D010}"/>
              </a:ext>
            </a:extLst>
          </p:cNvPr>
          <p:cNvSpPr txBox="1"/>
          <p:nvPr/>
        </p:nvSpPr>
        <p:spPr>
          <a:xfrm>
            <a:off x="573741" y="1999130"/>
            <a:ext cx="10264589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Október 6.</a:t>
            </a:r>
            <a:r>
              <a:rPr lang="hu-HU" sz="2800" dirty="0"/>
              <a:t> </a:t>
            </a:r>
          </a:p>
          <a:p>
            <a:endParaRPr lang="hu-HU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2400" dirty="0">
                <a:solidFill>
                  <a:schemeClr val="bg1"/>
                </a:solidFill>
              </a:rPr>
              <a:t>vagy egy összegben</a:t>
            </a:r>
          </a:p>
          <a:p>
            <a:endParaRPr lang="hu-HU" sz="24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u-HU" sz="2400" dirty="0">
                <a:solidFill>
                  <a:schemeClr val="bg1"/>
                </a:solidFill>
              </a:rPr>
              <a:t>vagy 40.000 Ft előleg 6-án, majd október 12-én a fennmaradó összeg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hu-HU" sz="2400" dirty="0">
              <a:solidFill>
                <a:schemeClr val="bg1"/>
              </a:solidFill>
            </a:endParaRPr>
          </a:p>
          <a:p>
            <a:r>
              <a:rPr lang="hu-HU" sz="2400" dirty="0">
                <a:solidFill>
                  <a:schemeClr val="bg1"/>
                </a:solidFill>
              </a:rPr>
              <a:t>A </a:t>
            </a:r>
            <a:r>
              <a:rPr lang="hu-HU" sz="2400" dirty="0" err="1">
                <a:solidFill>
                  <a:schemeClr val="bg1"/>
                </a:solidFill>
              </a:rPr>
              <a:t>Student</a:t>
            </a:r>
            <a:r>
              <a:rPr lang="hu-HU" sz="2400" dirty="0">
                <a:solidFill>
                  <a:schemeClr val="bg1"/>
                </a:solidFill>
              </a:rPr>
              <a:t> </a:t>
            </a:r>
            <a:r>
              <a:rPr lang="hu-HU" sz="2400" dirty="0" err="1">
                <a:solidFill>
                  <a:schemeClr val="bg1"/>
                </a:solidFill>
              </a:rPr>
              <a:t>Lines</a:t>
            </a:r>
            <a:r>
              <a:rPr lang="hu-HU" sz="2400" dirty="0">
                <a:solidFill>
                  <a:schemeClr val="bg1"/>
                </a:solidFill>
              </a:rPr>
              <a:t> bankszámlaszáma:</a:t>
            </a:r>
          </a:p>
          <a:p>
            <a:r>
              <a:rPr lang="hu-HU" sz="2400" dirty="0">
                <a:solidFill>
                  <a:schemeClr val="bg1"/>
                </a:solidFill>
              </a:rPr>
              <a:t>Raiffeisen Bank</a:t>
            </a:r>
          </a:p>
          <a:p>
            <a:r>
              <a:rPr lang="hu-HU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12011265-01420040-00100004</a:t>
            </a:r>
          </a:p>
          <a:p>
            <a:r>
              <a:rPr lang="hu-H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Minden utalásnál a közleménybe az utazás kódját írják!</a:t>
            </a:r>
          </a:p>
          <a:p>
            <a:r>
              <a:rPr lang="hu-H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Kód: </a:t>
            </a:r>
            <a:r>
              <a:rPr lang="hu-HU" sz="2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KL 11.5 Szinyei + utas neve</a:t>
            </a:r>
            <a:endParaRPr lang="hu-H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8535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05C1F-0B4A-13DC-C679-E1F09E7BF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Storno</a:t>
            </a:r>
            <a:r>
              <a:rPr lang="hu-HU" dirty="0"/>
              <a:t> biztosítás - 6000 Ft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CF78FA91-2297-6716-52CB-412A6B4F05F4}"/>
              </a:ext>
            </a:extLst>
          </p:cNvPr>
          <p:cNvSpPr txBox="1"/>
          <p:nvPr/>
        </p:nvSpPr>
        <p:spPr>
          <a:xfrm>
            <a:off x="680321" y="2644588"/>
            <a:ext cx="97994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Útlemondási biztosítás </a:t>
            </a:r>
            <a:r>
              <a:rPr lang="hu-HU" sz="2400" b="1" i="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igény esetén </a:t>
            </a:r>
            <a:r>
              <a:rPr lang="hu-HU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köthető </a:t>
            </a:r>
            <a:endParaRPr lang="hu-H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ira Sans" panose="020B05030500000200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u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e</a:t>
            </a:r>
            <a:r>
              <a:rPr lang="hu-HU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lőlegfizetéssel</a:t>
            </a:r>
            <a:r>
              <a:rPr lang="hu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 (46.000ft)</a:t>
            </a:r>
            <a:endParaRPr lang="hu-HU" sz="24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ira Sans" panose="020B05030500000200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u-HU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teljes összeg befizetésével </a:t>
            </a:r>
            <a:r>
              <a:rPr lang="hu-HU" sz="2400" b="0" i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egy időben</a:t>
            </a:r>
            <a:r>
              <a:rPr lang="hu-HU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 (246.000ft)</a:t>
            </a:r>
            <a:endParaRPr lang="hu-HU" sz="24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ira Sans" panose="020B0503050000020004" pitchFamily="34" charset="0"/>
            </a:endParaRPr>
          </a:p>
          <a:p>
            <a:endParaRPr lang="hu-HU" dirty="0">
              <a:solidFill>
                <a:srgbClr val="444444"/>
              </a:solidFill>
              <a:latin typeface="Fira Sans" panose="020B0503050000020004" pitchFamily="34" charset="0"/>
            </a:endParaRPr>
          </a:p>
          <a:p>
            <a:endParaRPr lang="hu-HU" sz="2000" b="0" i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ira Sans" panose="020B0503050000020004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A </a:t>
            </a:r>
            <a:r>
              <a:rPr lang="hu-HU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Student</a:t>
            </a:r>
            <a:r>
              <a:rPr lang="hu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 </a:t>
            </a:r>
            <a:r>
              <a:rPr lang="hu-HU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Lines</a:t>
            </a:r>
            <a:r>
              <a:rPr lang="hu-H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 honlapján </a:t>
            </a:r>
            <a:r>
              <a:rPr lang="hu-HU" sz="2400" b="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ira Sans" panose="020B0503050000020004" pitchFamily="34" charset="0"/>
              </a:rPr>
              <a:t>keresztül elérhető az Alfa Biztosító biztosításokkal kapcsolatos feltételrendszere.  </a:t>
            </a:r>
          </a:p>
          <a:p>
            <a:r>
              <a:rPr lang="hu-HU" sz="2400" dirty="0">
                <a:solidFill>
                  <a:srgbClr val="444444"/>
                </a:solidFill>
                <a:latin typeface="Fira Sans" panose="020B0503050000020004" pitchFamily="34" charset="0"/>
                <a:hlinkClick r:id="rId2"/>
              </a:rPr>
              <a:t>www.studentlines.hu</a:t>
            </a:r>
            <a:endParaRPr lang="hu-HU" sz="2400" dirty="0">
              <a:solidFill>
                <a:srgbClr val="444444"/>
              </a:solidFill>
              <a:latin typeface="Fira Sans" panose="020B05030500000200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20180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D9B5E8F-D9DA-ECB1-7BA0-AEBC555FE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ÚTLEVÉL!</a:t>
            </a:r>
          </a:p>
        </p:txBody>
      </p:sp>
    </p:spTree>
    <p:extLst>
      <p:ext uri="{BB962C8B-B14F-4D97-AF65-F5344CB8AC3E}">
        <p14:creationId xmlns:p14="http://schemas.microsoft.com/office/powerpoint/2010/main" val="314694235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54</TotalTime>
  <Words>706</Words>
  <Application>Microsoft Office PowerPoint</Application>
  <PresentationFormat>Szélesvásznú</PresentationFormat>
  <Paragraphs>50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5" baseType="lpstr">
      <vt:lpstr>Arial</vt:lpstr>
      <vt:lpstr>Fira Sans</vt:lpstr>
      <vt:lpstr>Trebuchet MS</vt:lpstr>
      <vt:lpstr>Wingdings</vt:lpstr>
      <vt:lpstr>Berlin</vt:lpstr>
      <vt:lpstr>Klasszikus London</vt:lpstr>
      <vt:lpstr>PowerPoint-bemutató</vt:lpstr>
      <vt:lpstr>Az út programja</vt:lpstr>
      <vt:lpstr>PowerPoint-bemutató</vt:lpstr>
      <vt:lpstr>Egyéb információk:</vt:lpstr>
      <vt:lpstr>PowerPoint-bemutató</vt:lpstr>
      <vt:lpstr>Az összeg utalása</vt:lpstr>
      <vt:lpstr>Storno biztosítás - 6000 Ft</vt:lpstr>
      <vt:lpstr>ÚTLEVÉL!</vt:lpstr>
      <vt:lpstr>Köszönjük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Klasszikus London</dc:title>
  <dc:creator>Zsuzsanna Kocsis</dc:creator>
  <cp:lastModifiedBy>Zsuzsanna Kocsis</cp:lastModifiedBy>
  <cp:revision>15</cp:revision>
  <dcterms:created xsi:type="dcterms:W3CDTF">2023-10-03T13:54:46Z</dcterms:created>
  <dcterms:modified xsi:type="dcterms:W3CDTF">2023-10-03T15:05:49Z</dcterms:modified>
</cp:coreProperties>
</file>